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9" r:id="rId2"/>
    <p:sldId id="256" r:id="rId3"/>
    <p:sldId id="257" r:id="rId4"/>
    <p:sldId id="258" r:id="rId5"/>
    <p:sldId id="266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66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.TMC-Ong Do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.TMC-Ong Do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.TMC-Ong Do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.TMC-Ong Do" pitchFamily="2" charset="0"/>
              </a:defRPr>
            </a:lvl1pPr>
          </a:lstStyle>
          <a:p>
            <a:pPr>
              <a:defRPr/>
            </a:pPr>
            <a:fld id="{A95F7ED5-F90D-45B3-9929-5448795BF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TMC-Ong Do" pitchFamily="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TMC-Ong Do" pitchFamily="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TMC-Ong Do" pitchFamily="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TMC-Ong Do" pitchFamily="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TMC-Ong Do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FB7D24-34B6-4036-890D-78789A07848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CD0B9-8F14-414D-8ED1-212E4B7B3F6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42B8A-59F8-41D2-B28B-55D8F94FA84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C4C06-279A-4DA4-930B-E5BA7ADD1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CC201-6CC8-4683-9187-FB0D22F0F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B67CC-19FD-4135-B8A3-9135120E9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43255-00EA-44B2-8C03-45F6514CF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C04B8-9781-47A3-B7A1-1967FB805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3E585-8075-4C3A-833D-346E555AF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98720-3FA1-4489-9569-9C08BEF67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09E7E-4F54-469A-885C-941E9A9FA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FCB88-80DB-4C17-B6F4-E431A3A25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1997F-CF5A-458D-A589-37B4666D8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ED73E-8BD0-4935-9D84-52B1992F9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409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F60EEDF-5BC8-4B64-8D62-35E596B24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111BA1-7945-4C2C-B34D-751D818DEB0C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1281" name="WordArt 17"/>
          <p:cNvSpPr>
            <a:spLocks noChangeArrowheads="1" noChangeShapeType="1" noTextEdit="1"/>
          </p:cNvSpPr>
          <p:nvPr/>
        </p:nvSpPr>
        <p:spPr bwMode="auto">
          <a:xfrm>
            <a:off x="533400" y="2133600"/>
            <a:ext cx="7848600" cy="22098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rgbClr val="FF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CHU VI HÌNH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12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 animBg="1"/>
      <p:bldP spid="1128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CD8B11-3F66-40EB-A99B-BAD2CB72B5FA}" type="slidenum">
              <a:rPr lang="en-US" sz="1200" smtClean="0">
                <a:latin typeface="Arial" charset="0"/>
              </a:rPr>
              <a:pPr/>
              <a:t>10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291" name="WordArt 2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2794000" cy="538163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rgbClr val="FF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tập:</a:t>
            </a:r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609600" y="1223963"/>
            <a:ext cx="685800" cy="685800"/>
          </a:xfrm>
          <a:prstGeom prst="ellipse">
            <a:avLst/>
          </a:prstGeom>
          <a:gradFill rotWithShape="1">
            <a:gsLst>
              <a:gs pos="0">
                <a:schemeClr val="tx1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400300" y="1376363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Tính chu vi hình tròn có đường kính d :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28600" y="2185988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folHlink"/>
                </a:solidFill>
                <a:latin typeface="Arial" charset="0"/>
              </a:rPr>
              <a:t>a)  d = 0,6 cm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400425" y="2185988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folHlink"/>
                </a:solidFill>
                <a:latin typeface="Arial" charset="0"/>
              </a:rPr>
              <a:t>b)  d = 2,5 dm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567488" y="2071688"/>
            <a:ext cx="2286000" cy="900112"/>
            <a:chOff x="4137" y="1305"/>
            <a:chExt cx="1440" cy="567"/>
          </a:xfrm>
        </p:grpSpPr>
        <p:sp>
          <p:nvSpPr>
            <p:cNvPr id="12347" name="Rectangle 8"/>
            <p:cNvSpPr>
              <a:spLocks noChangeArrowheads="1"/>
            </p:cNvSpPr>
            <p:nvPr/>
          </p:nvSpPr>
          <p:spPr bwMode="auto">
            <a:xfrm>
              <a:off x="4137" y="1377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folHlink"/>
                  </a:solidFill>
                  <a:latin typeface="Arial" charset="0"/>
                </a:rPr>
                <a:t>c)  d =         m</a:t>
              </a:r>
            </a:p>
          </p:txBody>
        </p:sp>
        <p:grpSp>
          <p:nvGrpSpPr>
            <p:cNvPr id="12348" name="Group 9"/>
            <p:cNvGrpSpPr>
              <a:grpSpLocks/>
            </p:cNvGrpSpPr>
            <p:nvPr/>
          </p:nvGrpSpPr>
          <p:grpSpPr bwMode="auto">
            <a:xfrm>
              <a:off x="4887" y="1305"/>
              <a:ext cx="294" cy="567"/>
              <a:chOff x="1770" y="2592"/>
              <a:chExt cx="294" cy="567"/>
            </a:xfrm>
          </p:grpSpPr>
          <p:sp>
            <p:nvSpPr>
              <p:cNvPr id="12349" name="Rectangle 10"/>
              <p:cNvSpPr>
                <a:spLocks noChangeArrowheads="1"/>
              </p:cNvSpPr>
              <p:nvPr/>
            </p:nvSpPr>
            <p:spPr bwMode="auto">
              <a:xfrm>
                <a:off x="1776" y="2592"/>
                <a:ext cx="28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folHlink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12350" name="Rectangle 11"/>
              <p:cNvSpPr>
                <a:spLocks noChangeArrowheads="1"/>
              </p:cNvSpPr>
              <p:nvPr/>
            </p:nvSpPr>
            <p:spPr bwMode="auto">
              <a:xfrm>
                <a:off x="1776" y="2823"/>
                <a:ext cx="28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folHlink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12351" name="Line 12"/>
              <p:cNvSpPr>
                <a:spLocks noChangeShapeType="1"/>
              </p:cNvSpPr>
              <p:nvPr/>
            </p:nvSpPr>
            <p:spPr bwMode="auto">
              <a:xfrm>
                <a:off x="1770" y="288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3128963" y="2209800"/>
            <a:ext cx="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6138863" y="2224088"/>
            <a:ext cx="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-342900" y="3405188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Chu vi hình tròn là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081338" y="3367088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Chu vi hình tròn là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6096000" y="41910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Chu vi hình tròn là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685800" y="29241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solidFill>
                  <a:schemeClr val="folHlink"/>
                </a:solidFill>
                <a:latin typeface="Arial" charset="0"/>
              </a:rPr>
              <a:t>Giải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7162800" y="29241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solidFill>
                  <a:schemeClr val="folHlink"/>
                </a:solidFill>
                <a:latin typeface="Arial" charset="0"/>
              </a:rPr>
              <a:t>Giải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3743325" y="29241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solidFill>
                  <a:schemeClr val="folHlink"/>
                </a:solidFill>
                <a:latin typeface="Arial" charset="0"/>
              </a:rPr>
              <a:t>Giải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280988" y="3781425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0,6 x 3,14 = 18,84 (cm)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3362325" y="38862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2,5 x 3,14 = 7,85 (dm)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6991350" y="3429000"/>
            <a:ext cx="1695450" cy="688975"/>
            <a:chOff x="4404" y="2160"/>
            <a:chExt cx="1068" cy="434"/>
          </a:xfrm>
        </p:grpSpPr>
        <p:sp>
          <p:nvSpPr>
            <p:cNvPr id="12342" name="Rectangle 24"/>
            <p:cNvSpPr>
              <a:spLocks noChangeArrowheads="1"/>
            </p:cNvSpPr>
            <p:nvPr/>
          </p:nvSpPr>
          <p:spPr bwMode="auto">
            <a:xfrm>
              <a:off x="4404" y="2175"/>
              <a:ext cx="106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Arial" charset="0"/>
                </a:rPr>
                <a:t>3,14 = </a:t>
              </a:r>
            </a:p>
          </p:txBody>
        </p:sp>
        <p:grpSp>
          <p:nvGrpSpPr>
            <p:cNvPr id="12343" name="Group 25"/>
            <p:cNvGrpSpPr>
              <a:grpSpLocks/>
            </p:cNvGrpSpPr>
            <p:nvPr/>
          </p:nvGrpSpPr>
          <p:grpSpPr bwMode="auto">
            <a:xfrm>
              <a:off x="5040" y="2160"/>
              <a:ext cx="225" cy="434"/>
              <a:chOff x="4638" y="2148"/>
              <a:chExt cx="225" cy="434"/>
            </a:xfrm>
          </p:grpSpPr>
          <p:sp>
            <p:nvSpPr>
              <p:cNvPr id="12344" name="Rectangle 26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314</a:t>
                </a:r>
              </a:p>
            </p:txBody>
          </p:sp>
          <p:sp>
            <p:nvSpPr>
              <p:cNvPr id="12345" name="Rectangle 27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100</a:t>
                </a:r>
              </a:p>
            </p:txBody>
          </p:sp>
          <p:sp>
            <p:nvSpPr>
              <p:cNvPr id="12346" name="Line 28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6234113" y="4586288"/>
            <a:ext cx="2833687" cy="703262"/>
            <a:chOff x="3255" y="3570"/>
            <a:chExt cx="1785" cy="443"/>
          </a:xfrm>
        </p:grpSpPr>
        <p:sp>
          <p:nvSpPr>
            <p:cNvPr id="12329" name="Rectangle 30"/>
            <p:cNvSpPr>
              <a:spLocks noChangeArrowheads="1"/>
            </p:cNvSpPr>
            <p:nvPr/>
          </p:nvSpPr>
          <p:spPr bwMode="auto">
            <a:xfrm>
              <a:off x="3408" y="3600"/>
              <a:ext cx="16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     x           =           (m)</a:t>
              </a:r>
            </a:p>
          </p:txBody>
        </p:sp>
        <p:grpSp>
          <p:nvGrpSpPr>
            <p:cNvPr id="12330" name="Group 31"/>
            <p:cNvGrpSpPr>
              <a:grpSpLocks/>
            </p:cNvGrpSpPr>
            <p:nvPr/>
          </p:nvGrpSpPr>
          <p:grpSpPr bwMode="auto">
            <a:xfrm>
              <a:off x="3255" y="3579"/>
              <a:ext cx="225" cy="434"/>
              <a:chOff x="1770" y="2592"/>
              <a:chExt cx="294" cy="567"/>
            </a:xfrm>
          </p:grpSpPr>
          <p:sp>
            <p:nvSpPr>
              <p:cNvPr id="12339" name="Rectangle 32"/>
              <p:cNvSpPr>
                <a:spLocks noChangeArrowheads="1"/>
              </p:cNvSpPr>
              <p:nvPr/>
            </p:nvSpPr>
            <p:spPr bwMode="auto">
              <a:xfrm>
                <a:off x="1776" y="2592"/>
                <a:ext cx="28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4</a:t>
                </a:r>
              </a:p>
            </p:txBody>
          </p:sp>
          <p:sp>
            <p:nvSpPr>
              <p:cNvPr id="12340" name="Rectangle 33"/>
              <p:cNvSpPr>
                <a:spLocks noChangeArrowheads="1"/>
              </p:cNvSpPr>
              <p:nvPr/>
            </p:nvSpPr>
            <p:spPr bwMode="auto">
              <a:xfrm>
                <a:off x="1776" y="2823"/>
                <a:ext cx="28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5</a:t>
                </a:r>
              </a:p>
            </p:txBody>
          </p:sp>
          <p:sp>
            <p:nvSpPr>
              <p:cNvPr id="12341" name="Line 34"/>
              <p:cNvSpPr>
                <a:spLocks noChangeShapeType="1"/>
              </p:cNvSpPr>
              <p:nvPr/>
            </p:nvSpPr>
            <p:spPr bwMode="auto">
              <a:xfrm>
                <a:off x="1770" y="288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2331" name="Group 35"/>
            <p:cNvGrpSpPr>
              <a:grpSpLocks/>
            </p:cNvGrpSpPr>
            <p:nvPr/>
          </p:nvGrpSpPr>
          <p:grpSpPr bwMode="auto">
            <a:xfrm>
              <a:off x="3786" y="3570"/>
              <a:ext cx="192" cy="434"/>
              <a:chOff x="4638" y="2148"/>
              <a:chExt cx="225" cy="434"/>
            </a:xfrm>
          </p:grpSpPr>
          <p:sp>
            <p:nvSpPr>
              <p:cNvPr id="12336" name="Rectangle 36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314</a:t>
                </a:r>
              </a:p>
            </p:txBody>
          </p:sp>
          <p:sp>
            <p:nvSpPr>
              <p:cNvPr id="12337" name="Rectangle 37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100</a:t>
                </a:r>
              </a:p>
            </p:txBody>
          </p:sp>
          <p:sp>
            <p:nvSpPr>
              <p:cNvPr id="12338" name="Line 38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2332" name="Group 39"/>
            <p:cNvGrpSpPr>
              <a:grpSpLocks/>
            </p:cNvGrpSpPr>
            <p:nvPr/>
          </p:nvGrpSpPr>
          <p:grpSpPr bwMode="auto">
            <a:xfrm>
              <a:off x="4449" y="3579"/>
              <a:ext cx="225" cy="434"/>
              <a:chOff x="4638" y="2148"/>
              <a:chExt cx="225" cy="434"/>
            </a:xfrm>
          </p:grpSpPr>
          <p:sp>
            <p:nvSpPr>
              <p:cNvPr id="12333" name="Rectangle 40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1256</a:t>
                </a:r>
              </a:p>
            </p:txBody>
          </p:sp>
          <p:sp>
            <p:nvSpPr>
              <p:cNvPr id="12334" name="Rectangle 41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500</a:t>
                </a:r>
              </a:p>
            </p:txBody>
          </p:sp>
          <p:sp>
            <p:nvSpPr>
              <p:cNvPr id="12335" name="Line 42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6805613" y="5186363"/>
            <a:ext cx="2590800" cy="708025"/>
            <a:chOff x="3945" y="3456"/>
            <a:chExt cx="1632" cy="446"/>
          </a:xfrm>
        </p:grpSpPr>
        <p:sp>
          <p:nvSpPr>
            <p:cNvPr id="12320" name="Rectangle 44"/>
            <p:cNvSpPr>
              <a:spLocks noChangeArrowheads="1"/>
            </p:cNvSpPr>
            <p:nvPr/>
          </p:nvSpPr>
          <p:spPr bwMode="auto">
            <a:xfrm>
              <a:off x="3945" y="3486"/>
              <a:ext cx="16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         =           (m)</a:t>
              </a:r>
            </a:p>
          </p:txBody>
        </p:sp>
        <p:grpSp>
          <p:nvGrpSpPr>
            <p:cNvPr id="12321" name="Group 45"/>
            <p:cNvGrpSpPr>
              <a:grpSpLocks/>
            </p:cNvGrpSpPr>
            <p:nvPr/>
          </p:nvGrpSpPr>
          <p:grpSpPr bwMode="auto">
            <a:xfrm>
              <a:off x="4737" y="3468"/>
              <a:ext cx="225" cy="434"/>
              <a:chOff x="4638" y="2148"/>
              <a:chExt cx="225" cy="434"/>
            </a:xfrm>
          </p:grpSpPr>
          <p:sp>
            <p:nvSpPr>
              <p:cNvPr id="12326" name="Rectangle 46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314</a:t>
                </a:r>
              </a:p>
            </p:txBody>
          </p:sp>
          <p:sp>
            <p:nvSpPr>
              <p:cNvPr id="12327" name="Rectangle 47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125</a:t>
                </a:r>
              </a:p>
            </p:txBody>
          </p:sp>
          <p:sp>
            <p:nvSpPr>
              <p:cNvPr id="12328" name="Line 48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2322" name="Group 49"/>
            <p:cNvGrpSpPr>
              <a:grpSpLocks/>
            </p:cNvGrpSpPr>
            <p:nvPr/>
          </p:nvGrpSpPr>
          <p:grpSpPr bwMode="auto">
            <a:xfrm>
              <a:off x="4128" y="3456"/>
              <a:ext cx="225" cy="434"/>
              <a:chOff x="4638" y="2148"/>
              <a:chExt cx="225" cy="434"/>
            </a:xfrm>
          </p:grpSpPr>
          <p:sp>
            <p:nvSpPr>
              <p:cNvPr id="12323" name="Rectangle 50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1256  </a:t>
                </a:r>
              </a:p>
            </p:txBody>
          </p:sp>
          <p:sp>
            <p:nvSpPr>
              <p:cNvPr id="12324" name="Rectangle 51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500  </a:t>
                </a:r>
              </a:p>
            </p:txBody>
          </p:sp>
          <p:sp>
            <p:nvSpPr>
              <p:cNvPr id="12325" name="Line 52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8485" name="Rectangle 53"/>
          <p:cNvSpPr>
            <a:spLocks noChangeArrowheads="1"/>
          </p:cNvSpPr>
          <p:nvPr/>
        </p:nvSpPr>
        <p:spPr bwMode="auto">
          <a:xfrm>
            <a:off x="581025" y="4719638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Đáp số : 18,84 cm </a:t>
            </a:r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3671888" y="47244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Đáp số : 7,85cm </a:t>
            </a:r>
          </a:p>
        </p:txBody>
      </p:sp>
      <p:grpSp>
        <p:nvGrpSpPr>
          <p:cNvPr id="13" name="Group 55"/>
          <p:cNvGrpSpPr>
            <a:grpSpLocks/>
          </p:cNvGrpSpPr>
          <p:nvPr/>
        </p:nvGrpSpPr>
        <p:grpSpPr bwMode="auto">
          <a:xfrm>
            <a:off x="6405563" y="5891213"/>
            <a:ext cx="2738437" cy="688975"/>
            <a:chOff x="4035" y="3711"/>
            <a:chExt cx="1725" cy="434"/>
          </a:xfrm>
        </p:grpSpPr>
        <p:sp>
          <p:nvSpPr>
            <p:cNvPr id="12313" name="Rectangle 56"/>
            <p:cNvSpPr>
              <a:spLocks noChangeArrowheads="1"/>
            </p:cNvSpPr>
            <p:nvPr/>
          </p:nvSpPr>
          <p:spPr bwMode="auto">
            <a:xfrm>
              <a:off x="4035" y="3792"/>
              <a:ext cx="86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Đáp số :</a:t>
              </a:r>
            </a:p>
          </p:txBody>
        </p:sp>
        <p:grpSp>
          <p:nvGrpSpPr>
            <p:cNvPr id="12314" name="Group 57"/>
            <p:cNvGrpSpPr>
              <a:grpSpLocks/>
            </p:cNvGrpSpPr>
            <p:nvPr/>
          </p:nvGrpSpPr>
          <p:grpSpPr bwMode="auto">
            <a:xfrm>
              <a:off x="4872" y="3711"/>
              <a:ext cx="888" cy="434"/>
              <a:chOff x="2424" y="3612"/>
              <a:chExt cx="888" cy="434"/>
            </a:xfrm>
          </p:grpSpPr>
          <p:sp>
            <p:nvSpPr>
              <p:cNvPr id="12315" name="Rectangle 58"/>
              <p:cNvSpPr>
                <a:spLocks noChangeArrowheads="1"/>
              </p:cNvSpPr>
              <p:nvPr/>
            </p:nvSpPr>
            <p:spPr bwMode="auto">
              <a:xfrm>
                <a:off x="2448" y="3648"/>
                <a:ext cx="86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 m</a:t>
                </a:r>
              </a:p>
            </p:txBody>
          </p:sp>
          <p:grpSp>
            <p:nvGrpSpPr>
              <p:cNvPr id="12316" name="Group 59"/>
              <p:cNvGrpSpPr>
                <a:grpSpLocks/>
              </p:cNvGrpSpPr>
              <p:nvPr/>
            </p:nvGrpSpPr>
            <p:grpSpPr bwMode="auto">
              <a:xfrm>
                <a:off x="2424" y="3612"/>
                <a:ext cx="225" cy="434"/>
                <a:chOff x="4638" y="2148"/>
                <a:chExt cx="225" cy="434"/>
              </a:xfrm>
            </p:grpSpPr>
            <p:sp>
              <p:nvSpPr>
                <p:cNvPr id="12317" name="Rectangle 60"/>
                <p:cNvSpPr>
                  <a:spLocks noChangeArrowheads="1"/>
                </p:cNvSpPr>
                <p:nvPr/>
              </p:nvSpPr>
              <p:spPr bwMode="auto">
                <a:xfrm>
                  <a:off x="4643" y="2148"/>
                  <a:ext cx="220" cy="2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000" b="1">
                      <a:latin typeface="Arial" charset="0"/>
                    </a:rPr>
                    <a:t>314</a:t>
                  </a:r>
                </a:p>
              </p:txBody>
            </p:sp>
            <p:sp>
              <p:nvSpPr>
                <p:cNvPr id="12318" name="Rectangle 61"/>
                <p:cNvSpPr>
                  <a:spLocks noChangeArrowheads="1"/>
                </p:cNvSpPr>
                <p:nvPr/>
              </p:nvSpPr>
              <p:spPr bwMode="auto">
                <a:xfrm>
                  <a:off x="4643" y="2325"/>
                  <a:ext cx="220" cy="2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000" b="1">
                      <a:latin typeface="Arial" charset="0"/>
                    </a:rPr>
                    <a:t>125</a:t>
                  </a:r>
                </a:p>
              </p:txBody>
            </p:sp>
            <p:sp>
              <p:nvSpPr>
                <p:cNvPr id="12319" name="Line 62"/>
                <p:cNvSpPr>
                  <a:spLocks noChangeShapeType="1"/>
                </p:cNvSpPr>
                <p:nvPr/>
              </p:nvSpPr>
              <p:spPr bwMode="auto">
                <a:xfrm>
                  <a:off x="4638" y="2368"/>
                  <a:ext cx="22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1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4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/>
      <p:bldP spid="18437" grpId="0"/>
      <p:bldP spid="18438" grpId="0"/>
      <p:bldP spid="18445" grpId="0" animBg="1"/>
      <p:bldP spid="18446" grpId="0" animBg="1"/>
      <p:bldP spid="18447" grpId="0"/>
      <p:bldP spid="18448" grpId="0"/>
      <p:bldP spid="18449" grpId="0"/>
      <p:bldP spid="18450" grpId="0"/>
      <p:bldP spid="18451" grpId="0"/>
      <p:bldP spid="18452" grpId="0"/>
      <p:bldP spid="18453" grpId="0"/>
      <p:bldP spid="18454" grpId="0"/>
      <p:bldP spid="18485" grpId="0"/>
      <p:bldP spid="184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987DB3-395F-4BF8-B249-918429C3E23C}" type="slidenum">
              <a:rPr lang="en-US" sz="1200" smtClean="0">
                <a:latin typeface="Arial" charset="0"/>
              </a:rPr>
              <a:pPr/>
              <a:t>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b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61988" y="2347913"/>
            <a:ext cx="6845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folHlink"/>
                </a:solidFill>
                <a:latin typeface="Arial" charset="0"/>
              </a:rPr>
              <a:t>Đoạn thẳng nối hai điểm của đường tròn</a:t>
            </a:r>
          </a:p>
          <a:p>
            <a:r>
              <a:rPr lang="en-US" sz="3200" b="1">
                <a:solidFill>
                  <a:schemeClr val="folHlink"/>
                </a:solidFill>
                <a:latin typeface="Arial" charset="0"/>
              </a:rPr>
              <a:t> và đi qua tâm gọi là:</a:t>
            </a:r>
            <a:r>
              <a:rPr lang="en-US" b="1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sp>
        <p:nvSpPr>
          <p:cNvPr id="4101" name="WordArt 6"/>
          <p:cNvSpPr>
            <a:spLocks noChangeArrowheads="1" noChangeShapeType="1" noTextEdit="1"/>
          </p:cNvSpPr>
          <p:nvPr/>
        </p:nvSpPr>
        <p:spPr bwMode="auto">
          <a:xfrm>
            <a:off x="330200" y="1498600"/>
            <a:ext cx="3505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CŨ: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476500" y="38735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latin typeface="Arial" charset="0"/>
              </a:rPr>
              <a:t>Đường kính</a:t>
            </a:r>
            <a:r>
              <a:rPr lang="en-US" sz="2000" b="1">
                <a:latin typeface="Arial" charset="0"/>
              </a:rPr>
              <a:t> 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514600" y="49784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latin typeface="Arial" charset="0"/>
              </a:rPr>
              <a:t>Bán kính 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549400" y="3616325"/>
            <a:ext cx="685800" cy="765175"/>
            <a:chOff x="976" y="2278"/>
            <a:chExt cx="432" cy="482"/>
          </a:xfrm>
        </p:grpSpPr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>
              <a:off x="976" y="2328"/>
              <a:ext cx="432" cy="432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3200" b="1">
                <a:solidFill>
                  <a:srgbClr val="FFFF00"/>
                </a:solidFill>
                <a:latin typeface="Arial"/>
              </a:endParaRPr>
            </a:p>
          </p:txBody>
        </p:sp>
        <p:sp>
          <p:nvSpPr>
            <p:cNvPr id="4109" name="Text Box 11"/>
            <p:cNvSpPr txBox="1">
              <a:spLocks noChangeArrowheads="1"/>
            </p:cNvSpPr>
            <p:nvPr/>
          </p:nvSpPr>
          <p:spPr bwMode="auto">
            <a:xfrm>
              <a:off x="1048" y="2278"/>
              <a:ext cx="27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hlink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536700" y="4749800"/>
            <a:ext cx="685800" cy="685800"/>
            <a:chOff x="968" y="2992"/>
            <a:chExt cx="432" cy="432"/>
          </a:xfrm>
        </p:grpSpPr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>
              <a:off x="968" y="2992"/>
              <a:ext cx="432" cy="432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3200" b="1">
                <a:solidFill>
                  <a:srgbClr val="FFFF00"/>
                </a:solidFill>
                <a:latin typeface="Arial"/>
              </a:endParaRPr>
            </a:p>
          </p:txBody>
        </p:sp>
        <p:sp>
          <p:nvSpPr>
            <p:cNvPr id="4107" name="Text Box 14"/>
            <p:cNvSpPr txBox="1">
              <a:spLocks noChangeArrowheads="1"/>
            </p:cNvSpPr>
            <p:nvPr/>
          </p:nvSpPr>
          <p:spPr bwMode="auto">
            <a:xfrm>
              <a:off x="1064" y="3004"/>
              <a:ext cx="27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chemeClr val="hlink"/>
                  </a:solidFill>
                  <a:latin typeface="Arial" charset="0"/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3" presetClass="emph" presetSubtype="2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5" grpId="0"/>
      <p:bldP spid="2055" grpId="1"/>
      <p:bldP spid="2056" grpId="0"/>
      <p:bldP spid="205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B2E558-306C-4A2B-97B6-16B2FA985DE8}" type="slidenum">
              <a:rPr lang="en-US" sz="1200" smtClean="0">
                <a:latin typeface="Arial" charset="0"/>
              </a:rPr>
              <a:pPr/>
              <a:t>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b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47675" y="2347913"/>
            <a:ext cx="6845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folHlink"/>
                </a:solidFill>
                <a:latin typeface="Arial" charset="0"/>
              </a:rPr>
              <a:t>Đoạn thẳng nối hai điểm của đường tròn </a:t>
            </a:r>
          </a:p>
          <a:p>
            <a:r>
              <a:rPr lang="en-US" sz="3200" b="1">
                <a:solidFill>
                  <a:schemeClr val="folHlink"/>
                </a:solidFill>
                <a:latin typeface="Arial" charset="0"/>
              </a:rPr>
              <a:t>và đi qua tâm gọi là:</a:t>
            </a:r>
            <a:r>
              <a:rPr lang="en-US" sz="2800" b="1">
                <a:latin typeface="Arial" charset="0"/>
              </a:rPr>
              <a:t> </a:t>
            </a:r>
          </a:p>
        </p:txBody>
      </p:sp>
      <p:sp>
        <p:nvSpPr>
          <p:cNvPr id="5125" name="WordArt 4"/>
          <p:cNvSpPr>
            <a:spLocks noChangeArrowheads="1" noChangeShapeType="1" noTextEdit="1"/>
          </p:cNvSpPr>
          <p:nvPr/>
        </p:nvSpPr>
        <p:spPr bwMode="auto">
          <a:xfrm>
            <a:off x="330200" y="1498600"/>
            <a:ext cx="3505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CŨ: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476500" y="5387975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latin typeface="Arial" charset="0"/>
              </a:rPr>
              <a:t>Bán kính</a:t>
            </a:r>
            <a:r>
              <a:rPr lang="en-US" sz="2000" b="1">
                <a:latin typeface="Arial" charset="0"/>
              </a:rPr>
              <a:t> 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514600" y="4062413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latin typeface="Arial" charset="0"/>
              </a:rPr>
              <a:t>Đường kính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49400" y="5118100"/>
            <a:ext cx="685800" cy="777875"/>
            <a:chOff x="976" y="2270"/>
            <a:chExt cx="432" cy="490"/>
          </a:xfrm>
        </p:grpSpPr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>
              <a:off x="976" y="2328"/>
              <a:ext cx="432" cy="432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3200" b="1">
                <a:solidFill>
                  <a:srgbClr val="FFFF00"/>
                </a:solidFill>
                <a:latin typeface="Arial"/>
              </a:endParaRPr>
            </a:p>
          </p:txBody>
        </p:sp>
        <p:sp>
          <p:nvSpPr>
            <p:cNvPr id="5133" name="Text Box 9"/>
            <p:cNvSpPr txBox="1">
              <a:spLocks noChangeArrowheads="1"/>
            </p:cNvSpPr>
            <p:nvPr/>
          </p:nvSpPr>
          <p:spPr bwMode="auto">
            <a:xfrm>
              <a:off x="1032" y="2270"/>
              <a:ext cx="29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hlink"/>
                  </a:solidFill>
                  <a:latin typeface="Arial" charset="0"/>
                </a:rPr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536700" y="3833813"/>
            <a:ext cx="685800" cy="685800"/>
            <a:chOff x="968" y="2992"/>
            <a:chExt cx="432" cy="432"/>
          </a:xfrm>
        </p:grpSpPr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>
              <a:off x="968" y="2992"/>
              <a:ext cx="432" cy="432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3200" b="1">
                <a:solidFill>
                  <a:srgbClr val="FFFF00"/>
                </a:solidFill>
                <a:latin typeface="Arial"/>
              </a:endParaRPr>
            </a:p>
          </p:txBody>
        </p:sp>
        <p:sp>
          <p:nvSpPr>
            <p:cNvPr id="5131" name="Text Box 12"/>
            <p:cNvSpPr txBox="1">
              <a:spLocks noChangeArrowheads="1"/>
            </p:cNvSpPr>
            <p:nvPr/>
          </p:nvSpPr>
          <p:spPr bwMode="auto">
            <a:xfrm>
              <a:off x="1064" y="3004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chemeClr val="hlink"/>
                  </a:solidFill>
                  <a:latin typeface="Arial" charset="0"/>
                </a:rPr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mph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  <p:bldP spid="7173" grpId="1"/>
      <p:bldP spid="7174" grpId="0"/>
      <p:bldP spid="717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2801B2-FF8F-4706-A7AF-936F511C4619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b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90600" y="2044700"/>
            <a:ext cx="6845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>
                <a:latin typeface="Arial" charset="0"/>
              </a:rPr>
              <a:t>Đường kính thì :</a:t>
            </a:r>
            <a:r>
              <a:rPr lang="en-US" sz="3200" b="1">
                <a:latin typeface="Arial" charset="0"/>
              </a:rPr>
              <a:t> </a:t>
            </a:r>
          </a:p>
        </p:txBody>
      </p:sp>
      <p:sp>
        <p:nvSpPr>
          <p:cNvPr id="6149" name="WordArt 4"/>
          <p:cNvSpPr>
            <a:spLocks noChangeArrowheads="1" noChangeShapeType="1" noTextEdit="1"/>
          </p:cNvSpPr>
          <p:nvPr/>
        </p:nvSpPr>
        <p:spPr bwMode="auto">
          <a:xfrm>
            <a:off x="330200" y="1498600"/>
            <a:ext cx="3505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CŨ: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476500" y="34671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latin typeface="Arial" charset="0"/>
              </a:rPr>
              <a:t>Gấp 2 lần bán kính</a:t>
            </a:r>
            <a:r>
              <a:rPr lang="en-US" b="1">
                <a:latin typeface="Arial" charset="0"/>
              </a:rPr>
              <a:t>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36700" y="3197225"/>
            <a:ext cx="685800" cy="777875"/>
            <a:chOff x="976" y="2270"/>
            <a:chExt cx="432" cy="490"/>
          </a:xfrm>
        </p:grpSpPr>
        <p:sp>
          <p:nvSpPr>
            <p:cNvPr id="10248" name="AutoShape 8"/>
            <p:cNvSpPr>
              <a:spLocks noChangeArrowheads="1"/>
            </p:cNvSpPr>
            <p:nvPr/>
          </p:nvSpPr>
          <p:spPr bwMode="auto">
            <a:xfrm>
              <a:off x="976" y="2328"/>
              <a:ext cx="432" cy="432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3600" b="1">
                <a:solidFill>
                  <a:srgbClr val="FFFF00"/>
                </a:solidFill>
                <a:latin typeface="Arial"/>
              </a:endParaRPr>
            </a:p>
          </p:txBody>
        </p:sp>
        <p:sp>
          <p:nvSpPr>
            <p:cNvPr id="6161" name="Text Box 9"/>
            <p:cNvSpPr txBox="1">
              <a:spLocks noChangeArrowheads="1"/>
            </p:cNvSpPr>
            <p:nvPr/>
          </p:nvSpPr>
          <p:spPr bwMode="auto">
            <a:xfrm>
              <a:off x="1032" y="2270"/>
              <a:ext cx="29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 b="1">
                  <a:solidFill>
                    <a:schemeClr val="hlink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536700" y="4419600"/>
            <a:ext cx="685800" cy="685800"/>
            <a:chOff x="968" y="2992"/>
            <a:chExt cx="432" cy="432"/>
          </a:xfrm>
        </p:grpSpPr>
        <p:sp>
          <p:nvSpPr>
            <p:cNvPr id="10255" name="AutoShape 15"/>
            <p:cNvSpPr>
              <a:spLocks noChangeArrowheads="1"/>
            </p:cNvSpPr>
            <p:nvPr/>
          </p:nvSpPr>
          <p:spPr bwMode="auto">
            <a:xfrm>
              <a:off x="968" y="2992"/>
              <a:ext cx="432" cy="432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3600" b="1">
                <a:solidFill>
                  <a:srgbClr val="FFFF00"/>
                </a:solidFill>
                <a:latin typeface="Arial"/>
              </a:endParaRPr>
            </a:p>
          </p:txBody>
        </p:sp>
        <p:sp>
          <p:nvSpPr>
            <p:cNvPr id="6159" name="Text Box 16"/>
            <p:cNvSpPr txBox="1">
              <a:spLocks noChangeArrowheads="1"/>
            </p:cNvSpPr>
            <p:nvPr/>
          </p:nvSpPr>
          <p:spPr bwMode="auto">
            <a:xfrm>
              <a:off x="1064" y="3004"/>
              <a:ext cx="29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hlink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2590800" y="44958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latin typeface="Arial" charset="0"/>
              </a:rPr>
              <a:t>Gấp 3 lần bán kính</a:t>
            </a:r>
            <a:r>
              <a:rPr lang="en-US" b="1">
                <a:latin typeface="Arial" charset="0"/>
              </a:rPr>
              <a:t> 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536700" y="5461000"/>
            <a:ext cx="685800" cy="685800"/>
            <a:chOff x="968" y="2992"/>
            <a:chExt cx="432" cy="432"/>
          </a:xfrm>
        </p:grpSpPr>
        <p:sp>
          <p:nvSpPr>
            <p:cNvPr id="10259" name="AutoShape 19"/>
            <p:cNvSpPr>
              <a:spLocks noChangeArrowheads="1"/>
            </p:cNvSpPr>
            <p:nvPr/>
          </p:nvSpPr>
          <p:spPr bwMode="auto">
            <a:xfrm>
              <a:off x="968" y="2992"/>
              <a:ext cx="432" cy="432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3600" b="1">
                <a:solidFill>
                  <a:srgbClr val="FFFF00"/>
                </a:solidFill>
                <a:latin typeface="Arial"/>
              </a:endParaRPr>
            </a:p>
          </p:txBody>
        </p:sp>
        <p:sp>
          <p:nvSpPr>
            <p:cNvPr id="6157" name="Text Box 20"/>
            <p:cNvSpPr txBox="1">
              <a:spLocks noChangeArrowheads="1"/>
            </p:cNvSpPr>
            <p:nvPr/>
          </p:nvSpPr>
          <p:spPr bwMode="auto">
            <a:xfrm>
              <a:off x="1064" y="3004"/>
              <a:ext cx="27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chemeClr val="hlink"/>
                  </a:solidFill>
                  <a:latin typeface="Arial" charset="0"/>
                </a:rPr>
                <a:t>c</a:t>
              </a:r>
            </a:p>
          </p:txBody>
        </p:sp>
      </p:grp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2438400" y="56642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latin typeface="Arial" charset="0"/>
              </a:rPr>
              <a:t>Gấp 4 lần bán kính</a:t>
            </a:r>
            <a:r>
              <a:rPr lang="en-US" b="1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3" presetClass="emph" presetSubtype="2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5" grpId="0"/>
      <p:bldP spid="10245" grpId="1"/>
      <p:bldP spid="10257" grpId="0"/>
      <p:bldP spid="10257" grpId="1"/>
      <p:bldP spid="10261" grpId="0"/>
      <p:bldP spid="1026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40D838-62AA-4157-B781-C4A4BCC2B267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b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330200" y="1498600"/>
            <a:ext cx="2794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MỚI:</a:t>
            </a:r>
          </a:p>
        </p:txBody>
      </p:sp>
      <p:sp>
        <p:nvSpPr>
          <p:cNvPr id="11281" name="WordArt 17"/>
          <p:cNvSpPr>
            <a:spLocks noChangeArrowheads="1" noChangeShapeType="1" noTextEdit="1"/>
          </p:cNvSpPr>
          <p:nvPr/>
        </p:nvSpPr>
        <p:spPr bwMode="auto">
          <a:xfrm>
            <a:off x="533400" y="2133600"/>
            <a:ext cx="7848600" cy="22098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rgbClr val="FF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CHU VI HÌNH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12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 animBg="1"/>
      <p:bldP spid="1128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71D8BD-E139-4B96-919C-2CD6D2F223E0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pic>
        <p:nvPicPr>
          <p:cNvPr id="13314" name="Picture 2" descr="ruler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353481">
            <a:off x="1906587" y="608013"/>
            <a:ext cx="5553075" cy="738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8" name="Oval 16"/>
          <p:cNvSpPr>
            <a:spLocks noChangeArrowheads="1"/>
          </p:cNvSpPr>
          <p:nvPr/>
        </p:nvSpPr>
        <p:spPr bwMode="auto">
          <a:xfrm>
            <a:off x="152400" y="2209800"/>
            <a:ext cx="1438275" cy="1439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52400" y="2209800"/>
            <a:ext cx="1438275" cy="1470025"/>
            <a:chOff x="96" y="1395"/>
            <a:chExt cx="906" cy="926"/>
          </a:xfrm>
        </p:grpSpPr>
        <p:sp>
          <p:nvSpPr>
            <p:cNvPr id="8208" name="Oval 4"/>
            <p:cNvSpPr>
              <a:spLocks noChangeArrowheads="1"/>
            </p:cNvSpPr>
            <p:nvPr/>
          </p:nvSpPr>
          <p:spPr bwMode="auto">
            <a:xfrm>
              <a:off x="96" y="1395"/>
              <a:ext cx="906" cy="90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209" name="Oval 5"/>
            <p:cNvSpPr>
              <a:spLocks noChangeArrowheads="1"/>
            </p:cNvSpPr>
            <p:nvPr/>
          </p:nvSpPr>
          <p:spPr bwMode="auto">
            <a:xfrm>
              <a:off x="534" y="2274"/>
              <a:ext cx="47" cy="47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6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b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330200" y="1498600"/>
            <a:ext cx="2794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 MỚI: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914400" y="3670300"/>
            <a:ext cx="63246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7010400" y="3302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  <a:latin typeface="Arial" charset="0"/>
              </a:rPr>
              <a:t>B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98500" y="3302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  <a:latin typeface="Arial" charset="0"/>
              </a:rPr>
              <a:t>A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901700" y="3683000"/>
            <a:ext cx="0" cy="1295400"/>
          </a:xfrm>
          <a:prstGeom prst="line">
            <a:avLst/>
          </a:prstGeom>
          <a:noFill/>
          <a:ln w="9525">
            <a:solidFill>
              <a:srgbClr val="FF66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7226300" y="3657600"/>
            <a:ext cx="0" cy="1295400"/>
          </a:xfrm>
          <a:prstGeom prst="line">
            <a:avLst/>
          </a:prstGeom>
          <a:noFill/>
          <a:ln w="9525">
            <a:solidFill>
              <a:srgbClr val="FF66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3009900" y="46609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latin typeface="Arial" charset="0"/>
              </a:rPr>
              <a:t>12,56 cm</a:t>
            </a: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914400" y="5067300"/>
            <a:ext cx="6324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2209800" y="50927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Chu vi hình tròn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69358 -2.59259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9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8" grpId="0" animBg="1"/>
      <p:bldP spid="13320" grpId="0" animBg="1"/>
      <p:bldP spid="13326" grpId="0"/>
      <p:bldP spid="13325" grpId="0"/>
      <p:bldP spid="13330" grpId="0" animBg="1"/>
      <p:bldP spid="13331" grpId="0" animBg="1"/>
      <p:bldP spid="13333" grpId="0"/>
      <p:bldP spid="13332" grpId="0" animBg="1"/>
      <p:bldP spid="133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343DF2-9E98-454D-BE45-41C34C0C265A}" type="slidenum">
              <a:rPr lang="en-US" sz="1200" smtClean="0">
                <a:latin typeface="Arial" charset="0"/>
              </a:rPr>
              <a:pPr/>
              <a:t>7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60700" y="52705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66FF"/>
                </a:solidFill>
                <a:latin typeface="Arial" charset="0"/>
              </a:rPr>
              <a:t>2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00388" y="2700338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66FF"/>
                </a:solidFill>
                <a:latin typeface="Arial" charset="0"/>
              </a:rPr>
              <a:t>4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b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9222" name="WordArt 5"/>
          <p:cNvSpPr>
            <a:spLocks noChangeArrowheads="1" noChangeShapeType="1" noTextEdit="1"/>
          </p:cNvSpPr>
          <p:nvPr/>
        </p:nvSpPr>
        <p:spPr bwMode="auto">
          <a:xfrm>
            <a:off x="3251200" y="1104900"/>
            <a:ext cx="2794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Chu vi hình tròn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616700" y="26590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12,56 cm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53100" y="26590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=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784600" y="26590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x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711700" y="26590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3,14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23900" y="1760538"/>
            <a:ext cx="487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latin typeface="Arial" charset="0"/>
              </a:rPr>
              <a:t>Muốn tính chu vi hình tròn ta lấy đường kính</a:t>
            </a:r>
          </a:p>
          <a:p>
            <a:r>
              <a:rPr lang="en-US" sz="2800" b="1">
                <a:latin typeface="Arial" charset="0"/>
              </a:rPr>
              <a:t> nhân với số 3,14.</a:t>
            </a:r>
          </a:p>
        </p:txBody>
      </p:sp>
      <p:sp>
        <p:nvSpPr>
          <p:cNvPr id="15371" name="AutoShape 11"/>
          <p:cNvSpPr>
            <a:spLocks/>
          </p:cNvSpPr>
          <p:nvPr/>
        </p:nvSpPr>
        <p:spPr bwMode="auto">
          <a:xfrm rot="5400000">
            <a:off x="7442200" y="2417763"/>
            <a:ext cx="292100" cy="1638300"/>
          </a:xfrm>
          <a:prstGeom prst="rightBrace">
            <a:avLst>
              <a:gd name="adj1" fmla="val 46739"/>
              <a:gd name="adj2" fmla="val 48333"/>
            </a:avLst>
          </a:prstGeom>
          <a:noFill/>
          <a:ln w="28575">
            <a:solidFill>
              <a:srgbClr val="FF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5372" name="AutoShape 12"/>
          <p:cNvSpPr>
            <a:spLocks/>
          </p:cNvSpPr>
          <p:nvPr/>
        </p:nvSpPr>
        <p:spPr bwMode="auto">
          <a:xfrm rot="5400000">
            <a:off x="3302000" y="2684463"/>
            <a:ext cx="292100" cy="952500"/>
          </a:xfrm>
          <a:prstGeom prst="rightBrace">
            <a:avLst>
              <a:gd name="adj1" fmla="val 27174"/>
              <a:gd name="adj2" fmla="val 48333"/>
            </a:avLst>
          </a:prstGeom>
          <a:noFill/>
          <a:ln w="28575">
            <a:solidFill>
              <a:srgbClr val="FF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501900" y="3509963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folHlink"/>
                </a:solidFill>
                <a:latin typeface="Arial" charset="0"/>
              </a:rPr>
              <a:t>Đường kính hình tròn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6553200" y="3471863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folHlink"/>
                </a:solidFill>
                <a:latin typeface="Arial" charset="0"/>
              </a:rPr>
              <a:t>Chu vi hình tròn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6616700" y="5257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12,56 cm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753100" y="5257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=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784600" y="5257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x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3060700" y="5257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66FF"/>
                </a:solidFill>
                <a:latin typeface="Arial" charset="0"/>
              </a:rPr>
              <a:t>?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711700" y="5257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3,14</a:t>
            </a:r>
          </a:p>
        </p:txBody>
      </p:sp>
      <p:sp>
        <p:nvSpPr>
          <p:cNvPr id="15380" name="AutoShape 20"/>
          <p:cNvSpPr>
            <a:spLocks/>
          </p:cNvSpPr>
          <p:nvPr/>
        </p:nvSpPr>
        <p:spPr bwMode="auto">
          <a:xfrm rot="5400000">
            <a:off x="7442200" y="5016500"/>
            <a:ext cx="292100" cy="1638300"/>
          </a:xfrm>
          <a:prstGeom prst="rightBrace">
            <a:avLst>
              <a:gd name="adj1" fmla="val 46739"/>
              <a:gd name="adj2" fmla="val 48333"/>
            </a:avLst>
          </a:prstGeom>
          <a:noFill/>
          <a:ln w="28575">
            <a:solidFill>
              <a:srgbClr val="FF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5381" name="AutoShape 21"/>
          <p:cNvSpPr>
            <a:spLocks/>
          </p:cNvSpPr>
          <p:nvPr/>
        </p:nvSpPr>
        <p:spPr bwMode="auto">
          <a:xfrm rot="5400000">
            <a:off x="3302000" y="5283200"/>
            <a:ext cx="292100" cy="952500"/>
          </a:xfrm>
          <a:prstGeom prst="rightBrace">
            <a:avLst>
              <a:gd name="adj1" fmla="val 27174"/>
              <a:gd name="adj2" fmla="val 48333"/>
            </a:avLst>
          </a:prstGeom>
          <a:noFill/>
          <a:ln w="28575">
            <a:solidFill>
              <a:srgbClr val="FF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2501900" y="61087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folHlink"/>
                </a:solidFill>
                <a:latin typeface="Arial" charset="0"/>
              </a:rPr>
              <a:t>Bán kính </a:t>
            </a:r>
          </a:p>
          <a:p>
            <a:pPr algn="ctr"/>
            <a:r>
              <a:rPr lang="en-US" sz="2000" b="1">
                <a:solidFill>
                  <a:schemeClr val="folHlink"/>
                </a:solidFill>
                <a:latin typeface="Arial" charset="0"/>
              </a:rPr>
              <a:t>hình tròn</a:t>
            </a: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6553200" y="6070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folHlink"/>
                </a:solidFill>
                <a:latin typeface="Arial" charset="0"/>
              </a:rPr>
              <a:t>Chu vi hình tròn</a:t>
            </a:r>
          </a:p>
        </p:txBody>
      </p:sp>
      <p:sp>
        <p:nvSpPr>
          <p:cNvPr id="15384" name="AutoShape 24"/>
          <p:cNvSpPr>
            <a:spLocks/>
          </p:cNvSpPr>
          <p:nvPr/>
        </p:nvSpPr>
        <p:spPr bwMode="auto">
          <a:xfrm rot="5400000">
            <a:off x="1660525" y="5283200"/>
            <a:ext cx="292100" cy="952500"/>
          </a:xfrm>
          <a:prstGeom prst="rightBrace">
            <a:avLst>
              <a:gd name="adj1" fmla="val 27174"/>
              <a:gd name="adj2" fmla="val 48333"/>
            </a:avLst>
          </a:prstGeom>
          <a:noFill/>
          <a:ln w="28575">
            <a:solidFill>
              <a:srgbClr val="FF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1419225" y="52705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66FF"/>
                </a:solidFill>
                <a:latin typeface="Arial" charset="0"/>
              </a:rPr>
              <a:t>2</a:t>
            </a: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257425" y="5257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x</a:t>
            </a:r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733425" y="61087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folHlink"/>
                </a:solidFill>
                <a:latin typeface="Arial" charset="0"/>
              </a:rPr>
              <a:t> Bán  kính </a:t>
            </a:r>
          </a:p>
          <a:p>
            <a:pPr algn="ctr"/>
            <a:r>
              <a:rPr lang="en-US" sz="2000" b="1">
                <a:solidFill>
                  <a:schemeClr val="folHlink"/>
                </a:solidFill>
                <a:latin typeface="Arial" charset="0"/>
              </a:rPr>
              <a:t>hình tròn</a:t>
            </a: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060700" y="26590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66FF"/>
                </a:solidFill>
                <a:latin typeface="Arial" charset="0"/>
              </a:rPr>
              <a:t>?</a:t>
            </a:r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1419225" y="5257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66FF"/>
                </a:solidFill>
                <a:latin typeface="Arial" charset="0"/>
              </a:rPr>
              <a:t>?</a:t>
            </a:r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533400" y="4333875"/>
            <a:ext cx="487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latin typeface="Arial" charset="0"/>
              </a:rPr>
              <a:t>Muốn tính chu vi hình tròn ta lấy hai lần </a:t>
            </a:r>
          </a:p>
          <a:p>
            <a:r>
              <a:rPr lang="en-US" sz="2800" b="1">
                <a:latin typeface="Arial" charset="0"/>
              </a:rPr>
              <a:t>bán kính  nhân với số 3,14.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4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4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4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4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4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6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1" dur="1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5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 nodeType="clickPar">
                      <p:stCondLst>
                        <p:cond delay="0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53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5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5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153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8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153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 nodeType="clickPar">
                      <p:stCondLst>
                        <p:cond delay="0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 tmFilter="0, 0; .2, .5; .8, .5; 1, 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250" autoRev="1" fill="hold"/>
                                        <p:tgtEl>
                                          <p:spTgt spid="153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3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9"/>
                  </p:tgtEl>
                </p:cond>
              </p:nextCondLst>
            </p:seq>
          </p:childTnLst>
        </p:cTn>
      </p:par>
    </p:tnLst>
    <p:bldLst>
      <p:bldP spid="15362" grpId="0"/>
      <p:bldP spid="15363" grpId="0"/>
      <p:bldP spid="15366" grpId="0"/>
      <p:bldP spid="15367" grpId="0"/>
      <p:bldP spid="15368" grpId="0"/>
      <p:bldP spid="15369" grpId="0"/>
      <p:bldP spid="15370" grpId="0"/>
      <p:bldP spid="15371" grpId="0" animBg="1"/>
      <p:bldP spid="15372" grpId="0" animBg="1"/>
      <p:bldP spid="15378" grpId="0"/>
      <p:bldP spid="15378" grpId="1"/>
      <p:bldP spid="15378" grpId="2"/>
      <p:bldP spid="15380" grpId="0" animBg="1"/>
      <p:bldP spid="15381" grpId="0" animBg="1"/>
      <p:bldP spid="15382" grpId="0"/>
      <p:bldP spid="15384" grpId="0" animBg="1"/>
      <p:bldP spid="15385" grpId="0"/>
      <p:bldP spid="15386" grpId="0"/>
      <p:bldP spid="15388" grpId="0"/>
      <p:bldP spid="15388" grpId="1"/>
      <p:bldP spid="15388" grpId="2"/>
      <p:bldP spid="15389" grpId="0"/>
      <p:bldP spid="15389" grpId="1"/>
      <p:bldP spid="153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672E23-A8A4-4652-8029-E1E96C62088D}" type="slidenum">
              <a:rPr lang="en-US" sz="1200" smtClean="0">
                <a:latin typeface="Arial" charset="0"/>
              </a:rPr>
              <a:pPr/>
              <a:t>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32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Toán</a:t>
            </a:r>
            <a: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b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0244" name="WordArt 17"/>
          <p:cNvSpPr>
            <a:spLocks noChangeArrowheads="1" noChangeShapeType="1" noTextEdit="1"/>
          </p:cNvSpPr>
          <p:nvPr/>
        </p:nvSpPr>
        <p:spPr bwMode="auto">
          <a:xfrm>
            <a:off x="3251200" y="1104900"/>
            <a:ext cx="2794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Chu vi hình tròn</a:t>
            </a: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723900" y="1760538"/>
            <a:ext cx="487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latin typeface="Arial" charset="0"/>
              </a:rPr>
              <a:t>Muốn tính </a:t>
            </a:r>
            <a:r>
              <a:rPr lang="en-US" sz="2800" b="1">
                <a:solidFill>
                  <a:srgbClr val="FF66FF"/>
                </a:solidFill>
                <a:latin typeface="Arial" charset="0"/>
              </a:rPr>
              <a:t>chu vi hình tròn</a:t>
            </a:r>
            <a:r>
              <a:rPr lang="en-US" sz="2800" b="1">
                <a:latin typeface="Arial" charset="0"/>
              </a:rPr>
              <a:t> ta lấy </a:t>
            </a:r>
            <a:r>
              <a:rPr lang="en-US" sz="2800" b="1">
                <a:solidFill>
                  <a:srgbClr val="FF66FF"/>
                </a:solidFill>
                <a:latin typeface="Arial" charset="0"/>
              </a:rPr>
              <a:t>đường kính</a:t>
            </a:r>
          </a:p>
          <a:p>
            <a:r>
              <a:rPr lang="en-US" sz="2800" b="1">
                <a:latin typeface="Arial" charset="0"/>
              </a:rPr>
              <a:t> nhân với số </a:t>
            </a:r>
            <a:r>
              <a:rPr lang="en-US" sz="2800" b="1">
                <a:solidFill>
                  <a:srgbClr val="FF66FF"/>
                </a:solidFill>
                <a:latin typeface="Arial" charset="0"/>
              </a:rPr>
              <a:t>3,14</a:t>
            </a:r>
            <a:r>
              <a:rPr lang="en-US" sz="2800" b="1">
                <a:latin typeface="Arial" charset="0"/>
              </a:rPr>
              <a:t>.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733425" y="3990975"/>
            <a:ext cx="487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latin typeface="Arial" charset="0"/>
              </a:rPr>
              <a:t>Muốn tính chu vi hình tròn ta lấy </a:t>
            </a:r>
            <a:r>
              <a:rPr lang="en-US" sz="2800" b="1">
                <a:solidFill>
                  <a:srgbClr val="FF66FF"/>
                </a:solidFill>
                <a:latin typeface="Arial" charset="0"/>
              </a:rPr>
              <a:t>hai lần </a:t>
            </a:r>
          </a:p>
          <a:p>
            <a:r>
              <a:rPr lang="en-US" sz="2800" b="1">
                <a:solidFill>
                  <a:srgbClr val="FF66FF"/>
                </a:solidFill>
                <a:latin typeface="Arial" charset="0"/>
              </a:rPr>
              <a:t>bán kính</a:t>
            </a:r>
            <a:r>
              <a:rPr lang="en-US" sz="2800" b="1">
                <a:latin typeface="Arial" charset="0"/>
              </a:rPr>
              <a:t>  nhân với số </a:t>
            </a:r>
            <a:r>
              <a:rPr lang="en-US" sz="2800" b="1">
                <a:solidFill>
                  <a:srgbClr val="FF66FF"/>
                </a:solidFill>
                <a:latin typeface="Arial" charset="0"/>
              </a:rPr>
              <a:t>3,14.</a:t>
            </a: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914400" y="1800225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 i="1" u="sng">
                <a:solidFill>
                  <a:schemeClr val="folHlink"/>
                </a:solidFill>
                <a:latin typeface="Arial" charset="0"/>
              </a:rPr>
              <a:t>Gọi :</a:t>
            </a:r>
            <a:r>
              <a:rPr lang="en-US" sz="2000" b="1" i="1">
                <a:solidFill>
                  <a:schemeClr val="folHlink"/>
                </a:solidFill>
                <a:latin typeface="Arial" charset="0"/>
              </a:rPr>
              <a:t>  C  </a:t>
            </a:r>
            <a:r>
              <a:rPr lang="en-US" sz="2000" b="1" i="1">
                <a:latin typeface="Arial" charset="0"/>
              </a:rPr>
              <a:t>là chu vi hình tròn</a:t>
            </a:r>
            <a:r>
              <a:rPr lang="en-US" sz="2000" b="1" i="1">
                <a:solidFill>
                  <a:schemeClr val="folHlink"/>
                </a:solidFill>
                <a:latin typeface="Arial" charset="0"/>
              </a:rPr>
              <a:t>    </a:t>
            </a:r>
          </a:p>
          <a:p>
            <a:r>
              <a:rPr lang="en-US" sz="2000" b="1" i="1">
                <a:solidFill>
                  <a:schemeClr val="folHlink"/>
                </a:solidFill>
                <a:latin typeface="Arial" charset="0"/>
              </a:rPr>
              <a:t>           r  </a:t>
            </a:r>
            <a:r>
              <a:rPr lang="en-US" sz="2000" b="1" i="1">
                <a:latin typeface="Arial" charset="0"/>
              </a:rPr>
              <a:t>là bán kính hình tròn</a:t>
            </a:r>
            <a:r>
              <a:rPr lang="en-US" sz="2000" b="1" i="1">
                <a:solidFill>
                  <a:schemeClr val="folHlink"/>
                </a:solidFill>
                <a:latin typeface="Arial" charset="0"/>
              </a:rPr>
              <a:t>    </a:t>
            </a:r>
          </a:p>
          <a:p>
            <a:r>
              <a:rPr lang="en-US" sz="2000" b="1" i="1">
                <a:solidFill>
                  <a:schemeClr val="folHlink"/>
                </a:solidFill>
                <a:latin typeface="Arial" charset="0"/>
              </a:rPr>
              <a:t>          d  </a:t>
            </a:r>
            <a:r>
              <a:rPr lang="en-US" sz="2000" b="1" i="1">
                <a:latin typeface="Arial" charset="0"/>
              </a:rPr>
              <a:t>là đường kính hình tròn</a:t>
            </a:r>
          </a:p>
        </p:txBody>
      </p:sp>
      <p:sp>
        <p:nvSpPr>
          <p:cNvPr id="14390" name="Rectangle 54"/>
          <p:cNvSpPr>
            <a:spLocks noChangeArrowheads="1"/>
          </p:cNvSpPr>
          <p:nvPr/>
        </p:nvSpPr>
        <p:spPr bwMode="auto">
          <a:xfrm>
            <a:off x="762000" y="37338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Công thức: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838200" y="561975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Công thức: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14392" name="Rectangle 56"/>
          <p:cNvSpPr>
            <a:spLocks noChangeArrowheads="1"/>
          </p:cNvSpPr>
          <p:nvPr/>
        </p:nvSpPr>
        <p:spPr bwMode="auto">
          <a:xfrm>
            <a:off x="3133725" y="3724275"/>
            <a:ext cx="4105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C    =    d    x    3,14</a:t>
            </a:r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3133725" y="5638800"/>
            <a:ext cx="43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C    =    r   x  2    x  3,14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4971E-6 L -3.33333E-6 0.181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208 L 5E-6 0.142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7" grpId="0"/>
      <p:bldP spid="14388" grpId="0"/>
      <p:bldP spid="14389" grpId="0"/>
      <p:bldP spid="14390" grpId="0"/>
      <p:bldP spid="14391" grpId="0"/>
      <p:bldP spid="14392" grpId="0"/>
      <p:bldP spid="143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F1DC3-7574-40AE-9B5F-1DC7CF0A5371}" type="slidenum">
              <a:rPr lang="en-US" sz="1200" smtClean="0">
                <a:latin typeface="Arial" charset="0"/>
              </a:rPr>
              <a:pPr/>
              <a:t>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267" name="WordArt 11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2794000" cy="538163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rgbClr val="FF66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tập: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609600" y="1223963"/>
            <a:ext cx="685800" cy="685800"/>
          </a:xfrm>
          <a:prstGeom prst="ellipse">
            <a:avLst/>
          </a:prstGeom>
          <a:gradFill rotWithShape="1">
            <a:gsLst>
              <a:gs pos="0">
                <a:schemeClr val="tx1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2400300" y="1376363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Tính chu vi hình tròn có đường kính d :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228600" y="2185988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folHlink"/>
                </a:solidFill>
                <a:latin typeface="Arial" charset="0"/>
              </a:rPr>
              <a:t>a)  d = 0,6 cm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3400425" y="2185988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folHlink"/>
                </a:solidFill>
                <a:latin typeface="Arial" charset="0"/>
              </a:rPr>
              <a:t>b)  d = 2,5 dm</a:t>
            </a: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6567488" y="2071688"/>
            <a:ext cx="2286000" cy="900112"/>
            <a:chOff x="4137" y="1305"/>
            <a:chExt cx="1440" cy="567"/>
          </a:xfrm>
        </p:grpSpPr>
        <p:sp>
          <p:nvSpPr>
            <p:cNvPr id="11323" name="Rectangle 17"/>
            <p:cNvSpPr>
              <a:spLocks noChangeArrowheads="1"/>
            </p:cNvSpPr>
            <p:nvPr/>
          </p:nvSpPr>
          <p:spPr bwMode="auto">
            <a:xfrm>
              <a:off x="4137" y="1377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folHlink"/>
                  </a:solidFill>
                  <a:latin typeface="Arial" charset="0"/>
                </a:rPr>
                <a:t>c)  d =         m</a:t>
              </a:r>
            </a:p>
          </p:txBody>
        </p:sp>
        <p:grpSp>
          <p:nvGrpSpPr>
            <p:cNvPr id="11324" name="Group 21"/>
            <p:cNvGrpSpPr>
              <a:grpSpLocks/>
            </p:cNvGrpSpPr>
            <p:nvPr/>
          </p:nvGrpSpPr>
          <p:grpSpPr bwMode="auto">
            <a:xfrm>
              <a:off x="4887" y="1305"/>
              <a:ext cx="294" cy="567"/>
              <a:chOff x="1770" y="2592"/>
              <a:chExt cx="294" cy="567"/>
            </a:xfrm>
          </p:grpSpPr>
          <p:sp>
            <p:nvSpPr>
              <p:cNvPr id="11325" name="Rectangle 18"/>
              <p:cNvSpPr>
                <a:spLocks noChangeArrowheads="1"/>
              </p:cNvSpPr>
              <p:nvPr/>
            </p:nvSpPr>
            <p:spPr bwMode="auto">
              <a:xfrm>
                <a:off x="1776" y="2592"/>
                <a:ext cx="28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folHlink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11326" name="Rectangle 19"/>
              <p:cNvSpPr>
                <a:spLocks noChangeArrowheads="1"/>
              </p:cNvSpPr>
              <p:nvPr/>
            </p:nvSpPr>
            <p:spPr bwMode="auto">
              <a:xfrm>
                <a:off x="1776" y="2823"/>
                <a:ext cx="28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solidFill>
                      <a:schemeClr val="folHlink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11327" name="Line 20"/>
              <p:cNvSpPr>
                <a:spLocks noChangeShapeType="1"/>
              </p:cNvSpPr>
              <p:nvPr/>
            </p:nvSpPr>
            <p:spPr bwMode="auto">
              <a:xfrm>
                <a:off x="1770" y="288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3128963" y="2209800"/>
            <a:ext cx="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6138863" y="2224088"/>
            <a:ext cx="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-342900" y="3405188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Chu vi hình tròn là</a:t>
            </a: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3081338" y="3367088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Chu vi hình tròn là</a:t>
            </a: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6096000" y="41910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Chu vi hình tròn là</a:t>
            </a:r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685800" y="29241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solidFill>
                  <a:schemeClr val="folHlink"/>
                </a:solidFill>
                <a:latin typeface="Arial" charset="0"/>
              </a:rPr>
              <a:t>Giải</a:t>
            </a:r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7162800" y="29241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solidFill>
                  <a:schemeClr val="folHlink"/>
                </a:solidFill>
                <a:latin typeface="Arial" charset="0"/>
              </a:rPr>
              <a:t>Giải</a:t>
            </a: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3743325" y="29241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solidFill>
                  <a:schemeClr val="folHlink"/>
                </a:solidFill>
                <a:latin typeface="Arial" charset="0"/>
              </a:rPr>
              <a:t>Giải</a:t>
            </a: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280988" y="3781425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0,6 x 3,14 = 18,84 (cm)</a:t>
            </a:r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3362325" y="3886200"/>
            <a:ext cx="259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2,5 x 3,14 = 7,85 (dm)</a:t>
            </a:r>
          </a:p>
        </p:txBody>
      </p: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6991350" y="3429000"/>
            <a:ext cx="1695450" cy="688975"/>
            <a:chOff x="4404" y="2160"/>
            <a:chExt cx="1068" cy="434"/>
          </a:xfrm>
        </p:grpSpPr>
        <p:sp>
          <p:nvSpPr>
            <p:cNvPr id="11318" name="Rectangle 42"/>
            <p:cNvSpPr>
              <a:spLocks noChangeArrowheads="1"/>
            </p:cNvSpPr>
            <p:nvPr/>
          </p:nvSpPr>
          <p:spPr bwMode="auto">
            <a:xfrm>
              <a:off x="4404" y="2175"/>
              <a:ext cx="106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000">
                  <a:latin typeface="Arial" charset="0"/>
                </a:rPr>
                <a:t>3,14 = </a:t>
              </a:r>
            </a:p>
          </p:txBody>
        </p:sp>
        <p:grpSp>
          <p:nvGrpSpPr>
            <p:cNvPr id="11319" name="Group 47"/>
            <p:cNvGrpSpPr>
              <a:grpSpLocks/>
            </p:cNvGrpSpPr>
            <p:nvPr/>
          </p:nvGrpSpPr>
          <p:grpSpPr bwMode="auto">
            <a:xfrm>
              <a:off x="5040" y="2160"/>
              <a:ext cx="225" cy="434"/>
              <a:chOff x="4638" y="2148"/>
              <a:chExt cx="225" cy="434"/>
            </a:xfrm>
          </p:grpSpPr>
          <p:sp>
            <p:nvSpPr>
              <p:cNvPr id="11320" name="Rectangle 44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314</a:t>
                </a:r>
              </a:p>
            </p:txBody>
          </p:sp>
          <p:sp>
            <p:nvSpPr>
              <p:cNvPr id="11321" name="Rectangle 45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100</a:t>
                </a:r>
              </a:p>
            </p:txBody>
          </p:sp>
          <p:sp>
            <p:nvSpPr>
              <p:cNvPr id="11322" name="Line 46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6234113" y="4586288"/>
            <a:ext cx="2833687" cy="703262"/>
            <a:chOff x="3255" y="3570"/>
            <a:chExt cx="1785" cy="443"/>
          </a:xfrm>
        </p:grpSpPr>
        <p:sp>
          <p:nvSpPr>
            <p:cNvPr id="11305" name="Rectangle 33"/>
            <p:cNvSpPr>
              <a:spLocks noChangeArrowheads="1"/>
            </p:cNvSpPr>
            <p:nvPr/>
          </p:nvSpPr>
          <p:spPr bwMode="auto">
            <a:xfrm>
              <a:off x="3408" y="3600"/>
              <a:ext cx="16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     x           =           (m)</a:t>
              </a:r>
            </a:p>
          </p:txBody>
        </p:sp>
        <p:grpSp>
          <p:nvGrpSpPr>
            <p:cNvPr id="11306" name="Group 34"/>
            <p:cNvGrpSpPr>
              <a:grpSpLocks/>
            </p:cNvGrpSpPr>
            <p:nvPr/>
          </p:nvGrpSpPr>
          <p:grpSpPr bwMode="auto">
            <a:xfrm>
              <a:off x="3255" y="3579"/>
              <a:ext cx="225" cy="434"/>
              <a:chOff x="1770" y="2592"/>
              <a:chExt cx="294" cy="567"/>
            </a:xfrm>
          </p:grpSpPr>
          <p:sp>
            <p:nvSpPr>
              <p:cNvPr id="11315" name="Rectangle 35"/>
              <p:cNvSpPr>
                <a:spLocks noChangeArrowheads="1"/>
              </p:cNvSpPr>
              <p:nvPr/>
            </p:nvSpPr>
            <p:spPr bwMode="auto">
              <a:xfrm>
                <a:off x="1776" y="2592"/>
                <a:ext cx="28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4</a:t>
                </a:r>
              </a:p>
            </p:txBody>
          </p:sp>
          <p:sp>
            <p:nvSpPr>
              <p:cNvPr id="11316" name="Rectangle 36"/>
              <p:cNvSpPr>
                <a:spLocks noChangeArrowheads="1"/>
              </p:cNvSpPr>
              <p:nvPr/>
            </p:nvSpPr>
            <p:spPr bwMode="auto">
              <a:xfrm>
                <a:off x="1776" y="2823"/>
                <a:ext cx="288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5</a:t>
                </a:r>
              </a:p>
            </p:txBody>
          </p:sp>
          <p:sp>
            <p:nvSpPr>
              <p:cNvPr id="11317" name="Line 37"/>
              <p:cNvSpPr>
                <a:spLocks noChangeShapeType="1"/>
              </p:cNvSpPr>
              <p:nvPr/>
            </p:nvSpPr>
            <p:spPr bwMode="auto">
              <a:xfrm>
                <a:off x="1770" y="288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307" name="Group 51"/>
            <p:cNvGrpSpPr>
              <a:grpSpLocks/>
            </p:cNvGrpSpPr>
            <p:nvPr/>
          </p:nvGrpSpPr>
          <p:grpSpPr bwMode="auto">
            <a:xfrm>
              <a:off x="3786" y="3570"/>
              <a:ext cx="192" cy="434"/>
              <a:chOff x="4638" y="2148"/>
              <a:chExt cx="225" cy="434"/>
            </a:xfrm>
          </p:grpSpPr>
          <p:sp>
            <p:nvSpPr>
              <p:cNvPr id="11312" name="Rectangle 52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314</a:t>
                </a:r>
              </a:p>
            </p:txBody>
          </p:sp>
          <p:sp>
            <p:nvSpPr>
              <p:cNvPr id="11313" name="Rectangle 53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100</a:t>
                </a:r>
              </a:p>
            </p:txBody>
          </p:sp>
          <p:sp>
            <p:nvSpPr>
              <p:cNvPr id="11314" name="Line 54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308" name="Group 55"/>
            <p:cNvGrpSpPr>
              <a:grpSpLocks/>
            </p:cNvGrpSpPr>
            <p:nvPr/>
          </p:nvGrpSpPr>
          <p:grpSpPr bwMode="auto">
            <a:xfrm>
              <a:off x="4449" y="3579"/>
              <a:ext cx="225" cy="434"/>
              <a:chOff x="4638" y="2148"/>
              <a:chExt cx="225" cy="434"/>
            </a:xfrm>
          </p:grpSpPr>
          <p:sp>
            <p:nvSpPr>
              <p:cNvPr id="11309" name="Rectangle 56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1256</a:t>
                </a:r>
              </a:p>
            </p:txBody>
          </p:sp>
          <p:sp>
            <p:nvSpPr>
              <p:cNvPr id="11310" name="Rectangle 57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500</a:t>
                </a:r>
              </a:p>
            </p:txBody>
          </p:sp>
          <p:sp>
            <p:nvSpPr>
              <p:cNvPr id="11311" name="Line 58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0" name="Group 78"/>
          <p:cNvGrpSpPr>
            <a:grpSpLocks/>
          </p:cNvGrpSpPr>
          <p:nvPr/>
        </p:nvGrpSpPr>
        <p:grpSpPr bwMode="auto">
          <a:xfrm>
            <a:off x="6805613" y="5186363"/>
            <a:ext cx="2590800" cy="708025"/>
            <a:chOff x="3945" y="3456"/>
            <a:chExt cx="1632" cy="446"/>
          </a:xfrm>
        </p:grpSpPr>
        <p:sp>
          <p:nvSpPr>
            <p:cNvPr id="11296" name="Rectangle 61"/>
            <p:cNvSpPr>
              <a:spLocks noChangeArrowheads="1"/>
            </p:cNvSpPr>
            <p:nvPr/>
          </p:nvSpPr>
          <p:spPr bwMode="auto">
            <a:xfrm>
              <a:off x="3945" y="3486"/>
              <a:ext cx="16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         =           (m)</a:t>
              </a:r>
            </a:p>
          </p:txBody>
        </p:sp>
        <p:grpSp>
          <p:nvGrpSpPr>
            <p:cNvPr id="11297" name="Group 70"/>
            <p:cNvGrpSpPr>
              <a:grpSpLocks/>
            </p:cNvGrpSpPr>
            <p:nvPr/>
          </p:nvGrpSpPr>
          <p:grpSpPr bwMode="auto">
            <a:xfrm>
              <a:off x="4737" y="3468"/>
              <a:ext cx="225" cy="434"/>
              <a:chOff x="4638" y="2148"/>
              <a:chExt cx="225" cy="434"/>
            </a:xfrm>
          </p:grpSpPr>
          <p:sp>
            <p:nvSpPr>
              <p:cNvPr id="11302" name="Rectangle 71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314</a:t>
                </a:r>
              </a:p>
            </p:txBody>
          </p:sp>
          <p:sp>
            <p:nvSpPr>
              <p:cNvPr id="11303" name="Rectangle 72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125</a:t>
                </a:r>
              </a:p>
            </p:txBody>
          </p:sp>
          <p:sp>
            <p:nvSpPr>
              <p:cNvPr id="11304" name="Line 73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1298" name="Group 74"/>
            <p:cNvGrpSpPr>
              <a:grpSpLocks/>
            </p:cNvGrpSpPr>
            <p:nvPr/>
          </p:nvGrpSpPr>
          <p:grpSpPr bwMode="auto">
            <a:xfrm>
              <a:off x="4128" y="3456"/>
              <a:ext cx="225" cy="434"/>
              <a:chOff x="4638" y="2148"/>
              <a:chExt cx="225" cy="434"/>
            </a:xfrm>
          </p:grpSpPr>
          <p:sp>
            <p:nvSpPr>
              <p:cNvPr id="11299" name="Rectangle 75"/>
              <p:cNvSpPr>
                <a:spLocks noChangeArrowheads="1"/>
              </p:cNvSpPr>
              <p:nvPr/>
            </p:nvSpPr>
            <p:spPr bwMode="auto">
              <a:xfrm>
                <a:off x="4643" y="2148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1256  </a:t>
                </a:r>
              </a:p>
            </p:txBody>
          </p:sp>
          <p:sp>
            <p:nvSpPr>
              <p:cNvPr id="11300" name="Rectangle 76"/>
              <p:cNvSpPr>
                <a:spLocks noChangeArrowheads="1"/>
              </p:cNvSpPr>
              <p:nvPr/>
            </p:nvSpPr>
            <p:spPr bwMode="auto">
              <a:xfrm>
                <a:off x="4643" y="2325"/>
                <a:ext cx="220" cy="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 b="1">
                    <a:latin typeface="Arial" charset="0"/>
                  </a:rPr>
                  <a:t>500  </a:t>
                </a:r>
              </a:p>
            </p:txBody>
          </p:sp>
          <p:sp>
            <p:nvSpPr>
              <p:cNvPr id="11301" name="Line 77"/>
              <p:cNvSpPr>
                <a:spLocks noChangeShapeType="1"/>
              </p:cNvSpPr>
              <p:nvPr/>
            </p:nvSpPr>
            <p:spPr bwMode="auto">
              <a:xfrm>
                <a:off x="4638" y="2368"/>
                <a:ext cx="2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6463" name="Rectangle 79"/>
          <p:cNvSpPr>
            <a:spLocks noChangeArrowheads="1"/>
          </p:cNvSpPr>
          <p:nvPr/>
        </p:nvSpPr>
        <p:spPr bwMode="auto">
          <a:xfrm>
            <a:off x="581025" y="4719638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Đáp số : 18,84 cm </a:t>
            </a:r>
          </a:p>
        </p:txBody>
      </p:sp>
      <p:sp>
        <p:nvSpPr>
          <p:cNvPr id="16464" name="Rectangle 80"/>
          <p:cNvSpPr>
            <a:spLocks noChangeArrowheads="1"/>
          </p:cNvSpPr>
          <p:nvPr/>
        </p:nvSpPr>
        <p:spPr bwMode="auto">
          <a:xfrm>
            <a:off x="3671888" y="47244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Đáp số : 7,85cm </a:t>
            </a:r>
          </a:p>
        </p:txBody>
      </p: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6405563" y="5891213"/>
            <a:ext cx="2738437" cy="688975"/>
            <a:chOff x="4035" y="3711"/>
            <a:chExt cx="1725" cy="434"/>
          </a:xfrm>
        </p:grpSpPr>
        <p:sp>
          <p:nvSpPr>
            <p:cNvPr id="11289" name="Rectangle 81"/>
            <p:cNvSpPr>
              <a:spLocks noChangeArrowheads="1"/>
            </p:cNvSpPr>
            <p:nvPr/>
          </p:nvSpPr>
          <p:spPr bwMode="auto">
            <a:xfrm>
              <a:off x="4035" y="3792"/>
              <a:ext cx="86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charset="0"/>
                </a:rPr>
                <a:t>Đáp số :</a:t>
              </a:r>
            </a:p>
          </p:txBody>
        </p:sp>
        <p:grpSp>
          <p:nvGrpSpPr>
            <p:cNvPr id="11290" name="Group 92"/>
            <p:cNvGrpSpPr>
              <a:grpSpLocks/>
            </p:cNvGrpSpPr>
            <p:nvPr/>
          </p:nvGrpSpPr>
          <p:grpSpPr bwMode="auto">
            <a:xfrm>
              <a:off x="4872" y="3711"/>
              <a:ext cx="888" cy="434"/>
              <a:chOff x="2424" y="3612"/>
              <a:chExt cx="888" cy="434"/>
            </a:xfrm>
          </p:grpSpPr>
          <p:sp>
            <p:nvSpPr>
              <p:cNvPr id="11291" name="Rectangle 83"/>
              <p:cNvSpPr>
                <a:spLocks noChangeArrowheads="1"/>
              </p:cNvSpPr>
              <p:nvPr/>
            </p:nvSpPr>
            <p:spPr bwMode="auto">
              <a:xfrm>
                <a:off x="2448" y="3648"/>
                <a:ext cx="864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charset="0"/>
                  </a:rPr>
                  <a:t> m</a:t>
                </a:r>
              </a:p>
            </p:txBody>
          </p:sp>
          <p:grpSp>
            <p:nvGrpSpPr>
              <p:cNvPr id="11292" name="Group 84"/>
              <p:cNvGrpSpPr>
                <a:grpSpLocks/>
              </p:cNvGrpSpPr>
              <p:nvPr/>
            </p:nvGrpSpPr>
            <p:grpSpPr bwMode="auto">
              <a:xfrm>
                <a:off x="2424" y="3612"/>
                <a:ext cx="225" cy="434"/>
                <a:chOff x="4638" y="2148"/>
                <a:chExt cx="225" cy="434"/>
              </a:xfrm>
            </p:grpSpPr>
            <p:sp>
              <p:nvSpPr>
                <p:cNvPr id="11293" name="Rectangle 85"/>
                <p:cNvSpPr>
                  <a:spLocks noChangeArrowheads="1"/>
                </p:cNvSpPr>
                <p:nvPr/>
              </p:nvSpPr>
              <p:spPr bwMode="auto">
                <a:xfrm>
                  <a:off x="4643" y="2148"/>
                  <a:ext cx="220" cy="2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000" b="1">
                      <a:latin typeface="Arial" charset="0"/>
                    </a:rPr>
                    <a:t>314</a:t>
                  </a:r>
                </a:p>
              </p:txBody>
            </p:sp>
            <p:sp>
              <p:nvSpPr>
                <p:cNvPr id="11294" name="Rectangle 86"/>
                <p:cNvSpPr>
                  <a:spLocks noChangeArrowheads="1"/>
                </p:cNvSpPr>
                <p:nvPr/>
              </p:nvSpPr>
              <p:spPr bwMode="auto">
                <a:xfrm>
                  <a:off x="4643" y="2325"/>
                  <a:ext cx="220" cy="25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000" b="1">
                      <a:latin typeface="Arial" charset="0"/>
                    </a:rPr>
                    <a:t>125</a:t>
                  </a:r>
                </a:p>
              </p:txBody>
            </p:sp>
            <p:sp>
              <p:nvSpPr>
                <p:cNvPr id="11295" name="Line 87"/>
                <p:cNvSpPr>
                  <a:spLocks noChangeShapeType="1"/>
                </p:cNvSpPr>
                <p:nvPr/>
              </p:nvSpPr>
              <p:spPr bwMode="auto">
                <a:xfrm>
                  <a:off x="4638" y="2368"/>
                  <a:ext cx="22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400" fill="hold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1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397" grpId="0"/>
      <p:bldP spid="16398" grpId="0"/>
      <p:bldP spid="16400" grpId="0"/>
      <p:bldP spid="16406" grpId="0" animBg="1"/>
      <p:bldP spid="16407" grpId="0" animBg="1"/>
      <p:bldP spid="16408" grpId="0"/>
      <p:bldP spid="16409" grpId="0"/>
      <p:bldP spid="16410" grpId="0"/>
      <p:bldP spid="16412" grpId="0"/>
      <p:bldP spid="16413" grpId="0"/>
      <p:bldP spid="16414" grpId="0"/>
      <p:bldP spid="16415" grpId="0"/>
      <p:bldP spid="16416" grpId="0"/>
      <p:bldP spid="16463" grpId="0"/>
      <p:bldP spid="16464" grpId="0"/>
    </p:bld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490</Words>
  <Application>Microsoft Office PowerPoint</Application>
  <PresentationFormat>On-screen Show (4:3)</PresentationFormat>
  <Paragraphs>164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Times New Roman</vt:lpstr>
      <vt:lpstr>Arial</vt:lpstr>
      <vt:lpstr>Wingdings</vt:lpstr>
      <vt:lpstr>.TMC-Ong Do</vt:lpstr>
      <vt:lpstr>Soaring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16</cp:revision>
  <dcterms:created xsi:type="dcterms:W3CDTF">2008-01-05T10:10:17Z</dcterms:created>
  <dcterms:modified xsi:type="dcterms:W3CDTF">2016-06-30T03:35:28Z</dcterms:modified>
</cp:coreProperties>
</file>